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C8ACB-8990-429A-AD7C-E85BFCE76FED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D52D8-47D7-435E-805F-7FB7022A48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52D8-47D7-435E-805F-7FB7022A489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2536827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smtClean="0">
                <a:ln/>
                <a:solidFill>
                  <a:schemeClr val="accent3"/>
                </a:solidFill>
                <a:latin typeface="Arno Pro Smbd" pitchFamily="18" charset="0"/>
                <a:cs typeface="Times New Roman" pitchFamily="18" charset="0"/>
              </a:rPr>
              <a:t>FINANCIAL ASSISTANCE AVAILABLE FOR PROMOTION OF </a:t>
            </a:r>
            <a:r>
              <a:rPr lang="en-US" b="1" dirty="0" smtClean="0">
                <a:ln/>
                <a:solidFill>
                  <a:schemeClr val="accent3"/>
                </a:solidFill>
                <a:latin typeface="Arno Pro Smbd" pitchFamily="18" charset="0"/>
                <a:cs typeface="Times New Roman" pitchFamily="18" charset="0"/>
              </a:rPr>
              <a:t>HORTICULTURE</a:t>
            </a:r>
            <a:endParaRPr lang="en-US" b="1" dirty="0">
              <a:ln/>
              <a:solidFill>
                <a:schemeClr val="accent3"/>
              </a:solidFill>
              <a:latin typeface="Arno Pro Smbd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4114800"/>
            <a:ext cx="64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Mizo Times" pitchFamily="18" charset="0"/>
              </a:rPr>
              <a:t> </a:t>
            </a:r>
          </a:p>
          <a:p>
            <a:pPr algn="ctr"/>
            <a:r>
              <a:rPr lang="en-US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Mizo Times" pitchFamily="18" charset="0"/>
              </a:rPr>
              <a:t>T</a:t>
            </a:r>
            <a:r>
              <a:rPr lang="en-US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Mizo Times" pitchFamily="18" charset="0"/>
              </a:rPr>
              <a:t>. </a:t>
            </a:r>
            <a:r>
              <a:rPr lang="en-US" sz="24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Mizo Times" pitchFamily="18" charset="0"/>
              </a:rPr>
              <a:t>Liankunga</a:t>
            </a:r>
            <a:r>
              <a:rPr lang="en-US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Mizo Times" pitchFamily="18" charset="0"/>
              </a:rPr>
              <a:t>,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Mizo Times" pitchFamily="18" charset="0"/>
              </a:rPr>
              <a:t/>
            </a:r>
            <a:b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Mizo Times" pitchFamily="18" charset="0"/>
              </a:rPr>
            </a:br>
            <a:r>
              <a:rPr lang="en-US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Mizo Times" pitchFamily="18" charset="0"/>
              </a:rPr>
              <a:t>A.D.H.O</a:t>
            </a:r>
            <a:r>
              <a:rPr lang="en-US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Mizo Times" pitchFamily="18" charset="0"/>
              </a:rPr>
              <a:t>, </a:t>
            </a:r>
            <a:endParaRPr lang="en-US" sz="24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  <a:cs typeface="Mizo Times" pitchFamily="18" charset="0"/>
            </a:endParaRPr>
          </a:p>
          <a:p>
            <a:pPr algn="ctr"/>
            <a:r>
              <a:rPr lang="en-US" sz="24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Mizo Times" pitchFamily="18" charset="0"/>
              </a:rPr>
              <a:t>Kolasib</a:t>
            </a:r>
            <a:r>
              <a:rPr lang="en-US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cs typeface="Mizo Times" pitchFamily="18" charset="0"/>
              </a:rPr>
              <a:t> Horticulture Division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1800" b="1" dirty="0">
                <a:ln/>
                <a:solidFill>
                  <a:schemeClr val="accent3"/>
                </a:solidFill>
                <a:latin typeface="+mn-lt"/>
              </a:rPr>
              <a:t>Cost Norms </a:t>
            </a:r>
            <a:r>
              <a:rPr lang="en-US" sz="1800" b="1" dirty="0" err="1">
                <a:ln/>
                <a:solidFill>
                  <a:schemeClr val="accent3"/>
                </a:solidFill>
                <a:latin typeface="+mn-lt"/>
              </a:rPr>
              <a:t>leh</a:t>
            </a:r>
            <a:r>
              <a:rPr lang="en-US" sz="1800" b="1" dirty="0">
                <a:ln/>
                <a:solidFill>
                  <a:schemeClr val="accent3"/>
                </a:solidFill>
                <a:latin typeface="+mn-lt"/>
              </a:rPr>
              <a:t> Pattern of Assistance </a:t>
            </a:r>
            <a:r>
              <a:rPr lang="en-US" sz="1800" b="1" dirty="0" err="1">
                <a:ln/>
                <a:solidFill>
                  <a:schemeClr val="accent3"/>
                </a:solidFill>
                <a:latin typeface="+mn-lt"/>
              </a:rPr>
              <a:t>chu</a:t>
            </a:r>
            <a:r>
              <a:rPr lang="en-US" sz="1800" b="1" dirty="0">
                <a:ln/>
                <a:solidFill>
                  <a:schemeClr val="accent3"/>
                </a:solidFill>
                <a:latin typeface="+mn-lt"/>
              </a:rPr>
              <a:t> a </a:t>
            </a:r>
            <a:r>
              <a:rPr lang="en-US" sz="1800" b="1" dirty="0" err="1">
                <a:ln/>
                <a:solidFill>
                  <a:schemeClr val="accent3"/>
                </a:solidFill>
                <a:latin typeface="+mn-lt"/>
              </a:rPr>
              <a:t>hnuaia</a:t>
            </a:r>
            <a:r>
              <a:rPr lang="en-US" sz="1800" b="1" dirty="0">
                <a:ln/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1800" b="1" dirty="0" err="1">
                <a:ln/>
                <a:solidFill>
                  <a:schemeClr val="accent3"/>
                </a:solidFill>
                <a:latin typeface="+mn-lt"/>
              </a:rPr>
              <a:t>tarlan</a:t>
            </a:r>
            <a:r>
              <a:rPr lang="en-US" sz="1800" b="1" dirty="0">
                <a:ln/>
                <a:solidFill>
                  <a:schemeClr val="accent3"/>
                </a:solidFill>
                <a:latin typeface="+mn-lt"/>
              </a:rPr>
              <a:t> </a:t>
            </a:r>
            <a:r>
              <a:rPr lang="en-US" sz="1800" b="1" dirty="0" err="1">
                <a:ln/>
                <a:solidFill>
                  <a:schemeClr val="accent3"/>
                </a:solidFill>
                <a:latin typeface="+mn-lt"/>
              </a:rPr>
              <a:t>ang</a:t>
            </a:r>
            <a:r>
              <a:rPr lang="en-US" sz="1800" b="1" dirty="0">
                <a:ln/>
                <a:solidFill>
                  <a:schemeClr val="accent3"/>
                </a:solidFill>
                <a:latin typeface="+mn-lt"/>
              </a:rPr>
              <a:t> hi a  </a:t>
            </a:r>
            <a:r>
              <a:rPr lang="en-US" sz="1800" b="1" dirty="0" err="1">
                <a:ln/>
                <a:solidFill>
                  <a:schemeClr val="accent3"/>
                </a:solidFill>
                <a:latin typeface="+mn-lt"/>
              </a:rPr>
              <a:t>ni</a:t>
            </a:r>
            <a:r>
              <a:rPr lang="en-US" sz="1800" b="1" dirty="0">
                <a:ln/>
                <a:solidFill>
                  <a:schemeClr val="accent3"/>
                </a:solidFill>
                <a:latin typeface="+mn-lt"/>
              </a:rPr>
              <a:t> e.</a:t>
            </a:r>
            <a:br>
              <a:rPr lang="en-US" sz="1800" b="1" dirty="0">
                <a:ln/>
                <a:solidFill>
                  <a:schemeClr val="accent3"/>
                </a:solidFill>
                <a:latin typeface="+mn-lt"/>
              </a:rPr>
            </a:br>
            <a:r>
              <a:rPr lang="en-US" sz="1800" b="1" u="sng" dirty="0">
                <a:ln/>
                <a:solidFill>
                  <a:schemeClr val="accent3"/>
                </a:solidFill>
                <a:latin typeface="+mn-lt"/>
              </a:rPr>
              <a:t>COST NORMS FOR OPEN FIELD UNDER NATIONAL HORTICULTURE BOARD SCHEMES</a:t>
            </a:r>
            <a:r>
              <a:rPr lang="en-US" sz="1800" b="1" dirty="0">
                <a:ln/>
                <a:solidFill>
                  <a:schemeClr val="accent3"/>
                </a:solidFill>
                <a:latin typeface="+mn-lt"/>
              </a:rPr>
              <a:t/>
            </a:r>
            <a:br>
              <a:rPr lang="en-US" sz="1800" b="1" dirty="0">
                <a:ln/>
                <a:solidFill>
                  <a:schemeClr val="accent3"/>
                </a:solidFill>
                <a:latin typeface="+mn-lt"/>
              </a:rPr>
            </a:br>
            <a:endParaRPr lang="en-US" sz="1800" b="1" dirty="0">
              <a:ln/>
              <a:solidFill>
                <a:schemeClr val="accent3"/>
              </a:solidFill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295400"/>
          <a:ext cx="8458198" cy="482485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39903"/>
                <a:gridCol w="1947317"/>
                <a:gridCol w="1615139"/>
                <a:gridCol w="1336035"/>
                <a:gridCol w="1454995"/>
                <a:gridCol w="1564809"/>
              </a:tblGrid>
              <a:tr h="182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S/n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Crops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Plant Spacing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(</a:t>
                      </a:r>
                      <a:r>
                        <a:rPr lang="en-US" sz="1200" dirty="0" err="1"/>
                        <a:t>Metre</a:t>
                      </a:r>
                      <a:r>
                        <a:rPr lang="en-US" sz="1200" dirty="0"/>
                        <a:t>)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No of Plants Per Acre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(Nos)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Cost of Planting Materials/acre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(Rs)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Overall Ceiling in Project Mode with Add-on Components/acre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(Rs)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 anchor="ctr"/>
                </a:tc>
              </a:tr>
              <a:tr h="435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3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4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5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6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</a:tr>
              <a:tr h="898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Aonla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6x6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3x3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112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444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4,003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15,984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1,25,000.00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1,70,000.00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</a:tr>
              <a:tr h="435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Banana (Sucker)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2x2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1000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10,000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1,25,000.00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</a:tr>
              <a:tr h="435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3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Banana (TC)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1.8x1.8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1234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20,984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1,50,000.00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</a:tr>
              <a:tr h="898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4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Lime/Lemon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3x3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4x4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444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222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15,998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7,992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2,00,000.00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1,75,000.00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</a:tr>
              <a:tr h="2771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5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Mandarin/Orange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6x6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4x5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112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200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4,003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7,200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1,75,000.00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1,75,000.00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</a:tr>
              <a:tr h="435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6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Sweet Orange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6x6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112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4,003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1,75,000.00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</a:tr>
              <a:tr h="435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7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Custard Apple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2.5x2.5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640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25,600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1,50,000.00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</a:tr>
              <a:tr h="898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8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Grapes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4x4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1.8x1.8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250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110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3,750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16,662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3,20,000.00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3,55,000.00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</a:tr>
              <a:tr h="898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9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Guava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6x6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1x2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112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2000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3,336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60,000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1,25,000.00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1,75,000.00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</a:tr>
              <a:tr h="898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Kiwi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6x6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4x4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112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250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2,780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6,250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1,75,000.00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2,20,000.00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</a:tr>
              <a:tr h="898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11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Litchi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10x10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4.5x4.5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40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197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2,000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6,580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1,50,000.00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1,65,000.00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</a:rPr>
              <a:t>NB:	1. Minimum area of the project is 2 ha (5 acres)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	2. Maximum limit of assistance per project is Rs. 37.50 </a:t>
            </a:r>
            <a:r>
              <a:rPr lang="en-US" sz="2000" dirty="0" err="1">
                <a:solidFill>
                  <a:schemeClr val="bg1"/>
                </a:solidFill>
              </a:rPr>
              <a:t>lakh</a:t>
            </a:r>
            <a:r>
              <a:rPr lang="en-US" sz="2000" dirty="0">
                <a:solidFill>
                  <a:schemeClr val="bg1"/>
                </a:solidFill>
              </a:rPr>
              <a:t> in NE &amp; </a:t>
            </a:r>
            <a:r>
              <a:rPr lang="en-US" sz="2000" dirty="0" smtClean="0">
                <a:solidFill>
                  <a:schemeClr val="bg1"/>
                </a:solidFill>
              </a:rPr>
              <a:t>	     Hilly </a:t>
            </a:r>
            <a:r>
              <a:rPr lang="en-US" sz="2000" dirty="0">
                <a:solidFill>
                  <a:schemeClr val="bg1"/>
                </a:solidFill>
              </a:rPr>
              <a:t>Areas</a:t>
            </a:r>
            <a:br>
              <a:rPr lang="en-US" sz="2000" dirty="0">
                <a:solidFill>
                  <a:schemeClr val="bg1"/>
                </a:solidFill>
              </a:rPr>
            </a:b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228600"/>
          <a:ext cx="8458198" cy="462686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39903"/>
                <a:gridCol w="1947317"/>
                <a:gridCol w="1615139"/>
                <a:gridCol w="1336035"/>
                <a:gridCol w="1454995"/>
                <a:gridCol w="1564809"/>
              </a:tblGrid>
              <a:tr h="898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12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Mango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10x10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25.x2.5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40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640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1,800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28,800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1,50,000.00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2,00,000.00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</a:tr>
              <a:tr h="898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13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Papaya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1.8x1.8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1.5x1.5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1110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1777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16,662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26,664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1,25,000.00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1,50,000.00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</a:tr>
              <a:tr h="898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14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/>
                        <a:t>Passionfruit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4x4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3x2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250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666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5,000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13,328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2,50,000.00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2,70,000.00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</a:tr>
              <a:tr h="898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15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Peach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3x2.5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2.5x2.5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533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640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18,662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22,400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1,50,000.00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1,50,000.00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</a:tr>
              <a:tr h="898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16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Pear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5x5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3x3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444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6,000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13,332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1,25,000.00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1,50,000.00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</a:tr>
              <a:tr h="435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17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Pineapple (sucker)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0.6x0.30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18000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54,000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2,00,000.00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</a:tr>
              <a:tr h="898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18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Pineapple (TC)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0.6x0.3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0.225x0.6x0.9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18000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21200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72,000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84,800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2,25,000.00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22,000.00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</a:tr>
              <a:tr h="898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19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Plum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3.5x3.5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2.5x2.5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326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640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13,056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25,600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1,25,000.00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1,50,000.00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</a:tr>
              <a:tr h="898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Strawberry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0.9x0.45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0.5x1.00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9876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8000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49,382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40,000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2,00,000.00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1,75,000.00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</a:tr>
              <a:tr h="435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21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Cashewnut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8x6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85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5,740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2,00,000.00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</a:tr>
              <a:tr h="435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22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Coconut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7x6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95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6,650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1,50,000.00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</a:tr>
              <a:tr h="435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23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Tamarind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10x10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40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2,000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1,25,000.00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</a:tr>
              <a:tr h="275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24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Pomegranate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5x5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4x3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160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266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6,400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10,656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1,85,000.00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1,85,000.00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609" marR="27609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/>
            <a:r>
              <a:rPr lang="en-US" sz="2400" b="1" u="sng" dirty="0">
                <a:ln/>
                <a:solidFill>
                  <a:schemeClr val="accent3"/>
                </a:solidFill>
              </a:rPr>
              <a:t>COST NORMS FOR PROTECTED CULTIVATION UNDER NHB </a:t>
            </a:r>
            <a:r>
              <a:rPr lang="en-US" sz="2400" b="1" u="sng" dirty="0" smtClean="0">
                <a:ln/>
                <a:solidFill>
                  <a:schemeClr val="accent3"/>
                </a:solidFill>
              </a:rPr>
              <a:t>SCHEMES</a:t>
            </a:r>
            <a:endParaRPr lang="en-US" sz="2400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219200"/>
          <a:ext cx="8229600" cy="381025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76954"/>
                <a:gridCol w="2713818"/>
                <a:gridCol w="1646276"/>
                <a:gridCol w="1646276"/>
                <a:gridCol w="1646276"/>
              </a:tblGrid>
              <a:tr h="13074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S/n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Crops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Cost of Poly house with drip &amp; fogger system/acre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(Rs in lakh)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Cost of cultivation/acre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(Rs. in lakh)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Cost ceiling per acre with add-on components in project mode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(Rs in lakh)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90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2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3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4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5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90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Anthurium and Orchid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33.76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28.00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70.00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36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2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Rose, </a:t>
                      </a:r>
                      <a:r>
                        <a:rPr lang="en-US" sz="1600" dirty="0" err="1"/>
                        <a:t>Lilium</a:t>
                      </a:r>
                      <a:r>
                        <a:rPr lang="en-US" sz="1600" dirty="0"/>
                        <a:t> and Chrysanthemum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33.76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17.04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60.00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90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3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Carnation and Gerbera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33.76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24.40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66.00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36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4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Hi-Value Vegetables under Poly houses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33.76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5.60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47.00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36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5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Hi-Value Vegetables under Shade Net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28.40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5.60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40.00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itle 5"/>
          <p:cNvSpPr txBox="1">
            <a:spLocks/>
          </p:cNvSpPr>
          <p:nvPr/>
        </p:nvSpPr>
        <p:spPr>
          <a:xfrm>
            <a:off x="457200" y="53124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NB:	1. Cost of Tubular Structure Poly house will be 15% more in hilly </a:t>
            </a:r>
            <a:r>
              <a:rPr lang="en-US" sz="2000" dirty="0" smtClean="0">
                <a:solidFill>
                  <a:schemeClr val="bg1"/>
                </a:solidFill>
              </a:rPr>
              <a:t>	areas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	2. Minimum area of project is 2,500 </a:t>
            </a:r>
            <a:r>
              <a:rPr lang="en-US" sz="2000" dirty="0" err="1" smtClean="0">
                <a:solidFill>
                  <a:schemeClr val="bg1"/>
                </a:solidFill>
              </a:rPr>
              <a:t>Sqm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	3. Maximum limit of assistance is Rs. 56.00 </a:t>
            </a:r>
            <a:r>
              <a:rPr lang="en-US" sz="2000" dirty="0" err="1" smtClean="0">
                <a:solidFill>
                  <a:schemeClr val="bg1"/>
                </a:solidFill>
              </a:rPr>
              <a:t>lakhs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/>
            <a:r>
              <a:rPr lang="en-US" sz="2800" b="1" dirty="0">
                <a:ln/>
                <a:solidFill>
                  <a:schemeClr val="accent3"/>
                </a:solidFill>
              </a:rPr>
              <a:t>Norms of Technology Add-on Components and other essential components of Integrated Commercial Horticulture Projects</a:t>
            </a:r>
            <a:r>
              <a:rPr lang="en-US" sz="2000" b="1" dirty="0">
                <a:ln/>
                <a:solidFill>
                  <a:schemeClr val="accent3"/>
                </a:solidFill>
              </a:rPr>
              <a:t/>
            </a:r>
            <a:br>
              <a:rPr lang="en-US" sz="2000" b="1" dirty="0">
                <a:ln/>
                <a:solidFill>
                  <a:schemeClr val="accent3"/>
                </a:solidFill>
              </a:rPr>
            </a:br>
            <a:endParaRPr lang="en-US" sz="2000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1828800"/>
          <a:ext cx="8458200" cy="410108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10620"/>
                <a:gridCol w="1729527"/>
                <a:gridCol w="2800184"/>
                <a:gridCol w="3417869"/>
              </a:tblGrid>
              <a:tr h="3106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S/n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Items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Description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Admissible Cost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 anchor="ctr"/>
                </a:tc>
              </a:tr>
              <a:tr h="3106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2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3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4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</a:tr>
              <a:tr h="9319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Cost of Land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Admissible only if newly but not before one year from date of sanction of loan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Actual or 10% of eligible project cost subject to maximum of Rs. 50,000 per acre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</a:tr>
              <a:tr h="9319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2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Land Development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Includes cost of land leveling, digging of pits, fencing, gates etc.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Actual or 10% of eligible project cost subject to maximum of Rs. 50,000 per acre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</a:tr>
              <a:tr h="621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3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Cultivation Expenses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Includes cost of planting materials, cost of inputs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As per MIDH Cost Norms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</a:tr>
              <a:tr h="9319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4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Drip System with internal pipelines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Includes mainlines, valve, regulator, filter etc.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arenR"/>
                      </a:pPr>
                      <a:r>
                        <a:rPr lang="en-US" sz="1800" dirty="0"/>
                        <a:t>Rs. 20,000 to Rs. 25,000 based on plant density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arenR"/>
                      </a:pPr>
                      <a:r>
                        <a:rPr lang="en-US" sz="1800" dirty="0"/>
                        <a:t>Sprinkler Rs. 15,000 per acre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457200"/>
          <a:ext cx="8610601" cy="559181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19821"/>
                <a:gridCol w="1760689"/>
                <a:gridCol w="2850638"/>
                <a:gridCol w="3479453"/>
              </a:tblGrid>
              <a:tr h="26996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5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Irrigation infrastructure excluding micro-irrigation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Irrigation infrastructure like tube well, open well, water harvesting structure, water tank etc. if newly created with loan component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arenR"/>
                      </a:pPr>
                      <a:r>
                        <a:rPr lang="en-US" sz="1600" dirty="0"/>
                        <a:t>Rs. 50,000 per acre for open field condition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arenR"/>
                      </a:pPr>
                      <a:r>
                        <a:rPr lang="en-US" sz="1600" dirty="0"/>
                        <a:t>Rs. 4,00,000 per project in protected cultivation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arenR"/>
                      </a:pPr>
                      <a:r>
                        <a:rPr lang="en-US" sz="1600" dirty="0"/>
                        <a:t>Component wise cost norms as under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600" dirty="0"/>
                        <a:t>Tube well </a:t>
                      </a:r>
                      <a:r>
                        <a:rPr lang="en-US" sz="1600" dirty="0" smtClean="0"/>
                        <a:t>up to </a:t>
                      </a:r>
                      <a:r>
                        <a:rPr lang="en-US" sz="1600" dirty="0"/>
                        <a:t>Rs. 2.50 </a:t>
                      </a:r>
                      <a:r>
                        <a:rPr lang="en-US" sz="1600" dirty="0" err="1"/>
                        <a:t>lakhs</a:t>
                      </a:r>
                      <a:endParaRPr lang="en-US" sz="1600" dirty="0"/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600" dirty="0"/>
                        <a:t>Rs. 100/- per cum for water harvesting structure with use of 300 micron plastic films or </a:t>
                      </a:r>
                      <a:r>
                        <a:rPr lang="en-US" sz="1600" dirty="0" smtClean="0"/>
                        <a:t>RCC </a:t>
                      </a:r>
                      <a:r>
                        <a:rPr lang="en-US" sz="1600" dirty="0"/>
                        <a:t>lining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600" dirty="0"/>
                        <a:t>30% less for non-lined ponds/tanks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600" dirty="0"/>
                        <a:t>Rs. 150/- per running </a:t>
                      </a:r>
                      <a:r>
                        <a:rPr lang="en-US" sz="1600" dirty="0" err="1"/>
                        <a:t>metre</a:t>
                      </a:r>
                      <a:r>
                        <a:rPr lang="en-US" sz="1600" dirty="0"/>
                        <a:t> from source of irrigation to production unit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</a:tr>
              <a:tr h="10123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6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Horticulture Mechanization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arenR"/>
                      </a:pPr>
                      <a:r>
                        <a:rPr lang="en-US" sz="1600"/>
                        <a:t>Power/Hydraulic operated machine/ tools including small farm tractor with rotavator/ equipment etc.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arenR"/>
                      </a:pPr>
                      <a:r>
                        <a:rPr lang="en-US" sz="1600"/>
                        <a:t>Machineries identified by NHB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Tractor, Power Tiller, Plastic mulch laying machine, self protected horticulture machine, other tools &amp; equipments. (Rates as per actual)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457200"/>
          <a:ext cx="8610601" cy="532790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19821"/>
                <a:gridCol w="1760689"/>
                <a:gridCol w="2850638"/>
                <a:gridCol w="3479453"/>
              </a:tblGrid>
              <a:tr h="8436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7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Civil infrastructure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457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Includes functional pack house/ on farm collection unit and </a:t>
                      </a:r>
                      <a:r>
                        <a:rPr lang="en-US" sz="1600" dirty="0" err="1"/>
                        <a:t>labour</a:t>
                      </a:r>
                      <a:r>
                        <a:rPr lang="en-US" sz="1600" dirty="0"/>
                        <a:t> quarters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arenR"/>
                      </a:pPr>
                      <a:r>
                        <a:rPr lang="en-US" sz="1600"/>
                        <a:t>Functional pack house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600"/>
                        <a:t>Rs. 4.00 lakhs (9mx6m)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arenR"/>
                      </a:pPr>
                      <a:r>
                        <a:rPr lang="en-US" sz="1600"/>
                        <a:t>Labour quarters/ store room @ Rs. 20,000/- per acre max up to Rs. 3.00 lakhs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</a:tr>
              <a:tr h="5061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8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Vermicompost Unit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457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Permanent structure and HDPE </a:t>
                      </a:r>
                      <a:r>
                        <a:rPr lang="en-US" sz="1600" dirty="0" err="1"/>
                        <a:t>Vermibed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Rs. 60,000/- per unit for permanent structure and Rs. 10,000/- for HDPE Vermibed per No.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</a:tr>
              <a:tr h="5061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9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Certification for Good Agriculture Practice (GAP)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457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-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Rs. 4,000/- per acre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</a:tr>
              <a:tr h="5061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10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Support System for Grapes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457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Permanent Structure made up of MS angle and stainless steel wire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Rs. 1,50,000/- per acre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</a:tr>
              <a:tr h="1687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11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Plastic Mulching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457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-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Rs. 14,729/- per acre for hilly areas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</a:tr>
              <a:tr h="8436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12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Bed preparation cost in the cases requiring soil replacement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457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Protected cultivation projects in cases involving removal and replacement of top soil by red soil or cultivation is done on media/pots/ concrete bed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Rs. 100/- per </a:t>
                      </a:r>
                      <a:r>
                        <a:rPr lang="en-US" sz="1600" dirty="0" err="1"/>
                        <a:t>Sqm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10" marR="2251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/>
            <a:r>
              <a:rPr kumimoji="0" lang="en-US" sz="3600" b="1" i="0" u="none" strike="noStrike" normalizeH="0" baseline="0" dirty="0" smtClean="0">
                <a:ln/>
                <a:solidFill>
                  <a:schemeClr val="accent3"/>
                </a:solidFill>
                <a:latin typeface="+mn-lt"/>
                <a:ea typeface="Times New Roman" pitchFamily="18" charset="0"/>
                <a:cs typeface="Mizo Times" pitchFamily="18" charset="0"/>
              </a:rPr>
              <a:t>SUBSIDY  HMUH  THEIH  DAN</a:t>
            </a:r>
            <a:endParaRPr lang="en-US" b="1" dirty="0">
              <a:ln/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99060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	National Horticulture Board (NHB)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hnuaia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scheme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hrang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hrangah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50% subsidy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hmu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turin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Bank Loan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lak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ngai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a,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chubakah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Joint Inspection Team (Bank, NHB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leh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State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Hort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/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Agri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Department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aiawh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) in an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endik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a, an recommend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hnuah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Poject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Approval Committee in an approve 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ngai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. Subsidy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dilna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chu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prescribed Form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hmangin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thehluh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theih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ni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a,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dilna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thehluh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ruala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chawingai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(fee)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pawh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hetiang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hi 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ni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Rs. 10.00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lakhs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hnuai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project tan		-	Rs.   1,000.00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Rs. 10.00 - 20.00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lakhs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project tan		-	Rs.   2,000.00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Rs. 20.00 - 50.00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lakhs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project tan		-	Rs.   5,000.00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Rs. 50.00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lakhs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chunglam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project tan	-	Rs. 10,000.00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Rs. 50.00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lakhs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project chin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chu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NHB Regional Office,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Guwahati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-ah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thehluh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tur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ni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a, Rs. 50.00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lakhs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chunglam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project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erawh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chu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NHB Head Office,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Gurgaon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-ah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thehluh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tur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ni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thung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Heng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fee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chawi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ngaite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hi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dilna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thehluh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rualin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Bank Draft-a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thawn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nghal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tur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ni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a, Project Report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leh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Bank Consent letter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thil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tel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bawk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tur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ni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Dilna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hi Bank Loan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lak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hmaa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thehluh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tur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ni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	NHB Project Approval Committee-in an recommend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hnuah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chauh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Bank loan hi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lak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tur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tha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. Bank-in 50% Term Loan an sanction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hnuah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full subsidy NHB-in a release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anga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chu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chu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Subsidy Reserve Fund Account-ah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dah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ni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. Project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thawh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zawh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hunah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Joint Inspection Team-in an en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leh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phawt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anga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tha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tawka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an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ngaih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chuan subsidy hi promoter Account-ah Bank-in a transfer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533400" y="1371600"/>
            <a:ext cx="798487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Bank-ah Account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hawn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phawt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ngai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Project Report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siam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tur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Project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chu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hlawkna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pechhuak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thei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tur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ni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Dahkham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(Mortgage) 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ngai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a,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chu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chu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loan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lak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tur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aia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sang value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nei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nih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ngai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Loan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lak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hi 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hlauhawm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em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?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Loan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lak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hi mi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taima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leh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rinawmte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tan 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hlauhawm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loh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Mi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zawmthaw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leh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thatchhia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, project-in 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tum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kawng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lova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kawng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danga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hman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tum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tan chuan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chhiatvekna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thlen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thei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Mifing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leh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remhria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apiangin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mahni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sum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neih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hmang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lovin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loan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hmangin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hausakna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kawng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an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zawh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Mizo Times" pitchFamily="18" charset="0"/>
              </a:rPr>
              <a:t> thin.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Times New Roman" pitchFamily="18" charset="0"/>
              <a:cs typeface="Mizo Times" pitchFamily="18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457200"/>
            <a:ext cx="8077200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ln/>
                <a:solidFill>
                  <a:schemeClr val="accent3"/>
                </a:solidFill>
                <a:ea typeface="Times New Roman" pitchFamily="18" charset="0"/>
                <a:cs typeface="Mizo Times" pitchFamily="18" charset="0"/>
              </a:rPr>
              <a:t>Loan </a:t>
            </a:r>
            <a:r>
              <a:rPr lang="en-US" sz="3200" b="1" dirty="0" err="1" smtClean="0">
                <a:ln/>
                <a:solidFill>
                  <a:schemeClr val="accent3"/>
                </a:solidFill>
                <a:ea typeface="Times New Roman" pitchFamily="18" charset="0"/>
                <a:cs typeface="Mizo Times" pitchFamily="18" charset="0"/>
              </a:rPr>
              <a:t>lak</a:t>
            </a:r>
            <a:r>
              <a:rPr lang="en-US" sz="3200" b="1" dirty="0" smtClean="0">
                <a:ln/>
                <a:solidFill>
                  <a:schemeClr val="accent3"/>
                </a:solidFill>
                <a:ea typeface="Times New Roman" pitchFamily="18" charset="0"/>
                <a:cs typeface="Mizo Times" pitchFamily="18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  <a:ea typeface="Times New Roman" pitchFamily="18" charset="0"/>
                <a:cs typeface="Mizo Times" pitchFamily="18" charset="0"/>
              </a:rPr>
              <a:t>theih</a:t>
            </a:r>
            <a:r>
              <a:rPr lang="en-US" sz="3200" b="1" dirty="0" smtClean="0">
                <a:ln/>
                <a:solidFill>
                  <a:schemeClr val="accent3"/>
                </a:solidFill>
                <a:ea typeface="Times New Roman" pitchFamily="18" charset="0"/>
                <a:cs typeface="Mizo Times" pitchFamily="18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  <a:ea typeface="Times New Roman" pitchFamily="18" charset="0"/>
                <a:cs typeface="Mizo Times" pitchFamily="18" charset="0"/>
              </a:rPr>
              <a:t>dan</a:t>
            </a:r>
            <a:r>
              <a:rPr lang="en-US" sz="3200" b="1" dirty="0" smtClean="0">
                <a:ln/>
                <a:solidFill>
                  <a:schemeClr val="accent3"/>
                </a:solidFill>
                <a:ea typeface="Times New Roman" pitchFamily="18" charset="0"/>
                <a:cs typeface="Mizo Times" pitchFamily="18" charset="0"/>
              </a:rPr>
              <a:t>:</a:t>
            </a:r>
            <a:endParaRPr lang="en-US" sz="3200" b="1" dirty="0" smtClean="0">
              <a:ln/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5486400"/>
            <a:ext cx="7086600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ln/>
                <a:solidFill>
                  <a:schemeClr val="accent3"/>
                </a:solidFill>
                <a:ea typeface="Times New Roman" pitchFamily="18" charset="0"/>
                <a:cs typeface="Mizo Times" pitchFamily="18" charset="0"/>
              </a:rPr>
              <a:t>I NGAIHTUAHNA HMANG RAWH LE</a:t>
            </a:r>
            <a:endParaRPr lang="en-US" sz="3200" b="1" dirty="0" smtClean="0">
              <a:ln/>
              <a:solidFill>
                <a:schemeClr val="accent3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6"/>
            <a:ext cx="8229600" cy="505936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			</a:t>
            </a:r>
            <a:r>
              <a:rPr lang="en-US" sz="22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Horticulture </a:t>
            </a:r>
            <a:r>
              <a:rPr lang="en-US" sz="22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promotion </a:t>
            </a:r>
            <a:r>
              <a:rPr lang="en-US" sz="22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atan</a:t>
            </a:r>
            <a:r>
              <a:rPr lang="en-US" sz="22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Sorkar</a:t>
            </a:r>
            <a:r>
              <a:rPr lang="en-US" sz="22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-in Scheme</a:t>
            </a:r>
            <a:r>
              <a:rPr lang="en-US" sz="22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/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Programme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/ Mission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hrang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hrang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a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siam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a,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chumi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tihlawhtling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tur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chuan Department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hrang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hrang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bakah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Board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hrang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hrang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a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siam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bawk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a,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chutichung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chuan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kan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State (Mizoram)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hian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kan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tawng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sang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lutuk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lovin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heng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scheme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hrang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hrang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te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pawh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hi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kan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chhawr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tangkai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tawh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lovin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a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hriat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a,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chuvangin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ngaihtuahna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thar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leh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thinlung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thar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pua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theih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tawp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chhuaha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tanlak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a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pawimawh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hle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a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ni</a:t>
            </a:r>
            <a:endParaRPr lang="en-US" sz="2000" dirty="0" smtClean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pPr algn="just">
              <a:buNone/>
            </a:pPr>
            <a:endParaRPr lang="en-US" sz="2000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			Horticulture-a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hmasawnna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thlen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tur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hian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thiamna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finna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taimakna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thawhrimna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a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pawimawh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rualin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sum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leh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pai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tel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lovin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bul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tan 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a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har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thin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. Sum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leh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pai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kan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mamawh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te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dap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chhuak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turin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Sorkar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-in Scheme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/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Programme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/ Loan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kan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hman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tangkai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theih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tur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a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duan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te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tarlan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kan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tum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ang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a,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chipchiar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taka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tarlan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erawh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tun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atan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chuan a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theih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loh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mai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thei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mahse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a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kalphung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tlangpui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kan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tarlang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ang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a,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chumi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atang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chuan a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bawhzui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dan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tur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chu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kan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hre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chhawm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mai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turah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ngai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ila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a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tha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cs typeface="Times New Roman" pitchFamily="18" charset="0"/>
              </a:rPr>
              <a:t>ang</a:t>
            </a:r>
            <a:r>
              <a:rPr lang="en-US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e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.</a:t>
            </a:r>
            <a:endParaRPr lang="en-US" sz="1800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381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/>
                <a:solidFill>
                  <a:schemeClr val="accent3"/>
                </a:solidFill>
                <a:effectLst/>
                <a:uLnTx/>
                <a:uFillTx/>
                <a:latin typeface="Arno Pro Smbd" pitchFamily="18" charset="0"/>
                <a:ea typeface="+mj-ea"/>
                <a:cs typeface="Times New Roman" pitchFamily="18" charset="0"/>
              </a:rPr>
              <a:t>FINANCIAL ASSISTANCE AVAILABLE FOR PROMOTION OF HORTICULTURE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/>
            <a:r>
              <a:rPr lang="en-US" sz="4000" b="1" dirty="0" smtClean="0">
                <a:ln/>
                <a:solidFill>
                  <a:schemeClr val="accent3"/>
                </a:solidFill>
              </a:rPr>
              <a:t>Mission for Integrated Development of Horticulture (MIDH)</a:t>
            </a:r>
            <a:endParaRPr 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5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	He </a:t>
            </a:r>
            <a:r>
              <a:rPr lang="en-US" sz="2800" dirty="0">
                <a:solidFill>
                  <a:schemeClr val="bg1"/>
                </a:solidFill>
              </a:rPr>
              <a:t>Mission </a:t>
            </a:r>
            <a:r>
              <a:rPr lang="en-US" sz="2800" dirty="0" err="1" smtClean="0">
                <a:solidFill>
                  <a:schemeClr val="bg1"/>
                </a:solidFill>
              </a:rPr>
              <a:t>atang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hian</a:t>
            </a:r>
            <a:r>
              <a:rPr lang="en-US" sz="2800" dirty="0">
                <a:solidFill>
                  <a:schemeClr val="bg1"/>
                </a:solidFill>
              </a:rPr>
              <a:t> farmers </a:t>
            </a:r>
            <a:r>
              <a:rPr lang="en-US" sz="2800" dirty="0" err="1">
                <a:solidFill>
                  <a:schemeClr val="bg1"/>
                </a:solidFill>
              </a:rPr>
              <a:t>te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hnenah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tanpuina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thei</a:t>
            </a:r>
            <a:r>
              <a:rPr lang="en-US" sz="2800" dirty="0">
                <a:solidFill>
                  <a:schemeClr val="bg1"/>
                </a:solidFill>
              </a:rPr>
              <a:t> a, a </a:t>
            </a:r>
            <a:r>
              <a:rPr lang="en-US" sz="2800" dirty="0" err="1">
                <a:solidFill>
                  <a:schemeClr val="bg1"/>
                </a:solidFill>
              </a:rPr>
              <a:t>tlangpui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thuin</a:t>
            </a:r>
            <a:r>
              <a:rPr lang="en-US" sz="2800" dirty="0">
                <a:solidFill>
                  <a:schemeClr val="bg1"/>
                </a:solidFill>
              </a:rPr>
              <a:t> a </a:t>
            </a:r>
            <a:r>
              <a:rPr lang="en-US" sz="2800" dirty="0" err="1">
                <a:solidFill>
                  <a:schemeClr val="bg1"/>
                </a:solidFill>
              </a:rPr>
              <a:t>chanve</a:t>
            </a:r>
            <a:r>
              <a:rPr lang="en-US" sz="2800" dirty="0">
                <a:solidFill>
                  <a:schemeClr val="bg1"/>
                </a:solidFill>
              </a:rPr>
              <a:t> (50% of the estimated cost) </a:t>
            </a:r>
            <a:r>
              <a:rPr lang="en-US" sz="2800" dirty="0" err="1">
                <a:solidFill>
                  <a:schemeClr val="bg1"/>
                </a:solidFill>
              </a:rPr>
              <a:t>Sorkar</a:t>
            </a:r>
            <a:r>
              <a:rPr lang="en-US" sz="2800" dirty="0">
                <a:solidFill>
                  <a:schemeClr val="bg1"/>
                </a:solidFill>
              </a:rPr>
              <a:t>-in a </a:t>
            </a:r>
            <a:r>
              <a:rPr lang="en-US" sz="2800" dirty="0" err="1">
                <a:solidFill>
                  <a:schemeClr val="bg1"/>
                </a:solidFill>
              </a:rPr>
              <a:t>tum</a:t>
            </a:r>
            <a:r>
              <a:rPr lang="en-US" sz="2800" dirty="0">
                <a:solidFill>
                  <a:schemeClr val="bg1"/>
                </a:solidFill>
              </a:rPr>
              <a:t> a, 50% dang </a:t>
            </a:r>
            <a:r>
              <a:rPr lang="en-US" sz="2800" dirty="0" err="1">
                <a:solidFill>
                  <a:schemeClr val="bg1"/>
                </a:solidFill>
              </a:rPr>
              <a:t>leh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chu</a:t>
            </a:r>
            <a:r>
              <a:rPr lang="en-US" sz="2800" dirty="0">
                <a:solidFill>
                  <a:schemeClr val="bg1"/>
                </a:solidFill>
              </a:rPr>
              <a:t> farmers ten an </a:t>
            </a:r>
            <a:r>
              <a:rPr lang="en-US" sz="2800" dirty="0" err="1">
                <a:solidFill>
                  <a:schemeClr val="bg1"/>
                </a:solidFill>
              </a:rPr>
              <a:t>tum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tura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ngaih</a:t>
            </a:r>
            <a:r>
              <a:rPr lang="en-US" sz="2800" dirty="0">
                <a:solidFill>
                  <a:schemeClr val="bg1"/>
                </a:solidFill>
              </a:rPr>
              <a:t> a </a:t>
            </a:r>
            <a:r>
              <a:rPr lang="en-US" sz="2800" dirty="0" err="1">
                <a:solidFill>
                  <a:schemeClr val="bg1"/>
                </a:solidFill>
              </a:rPr>
              <a:t>ni</a:t>
            </a:r>
            <a:r>
              <a:rPr lang="en-US" sz="2800" dirty="0">
                <a:solidFill>
                  <a:schemeClr val="bg1"/>
                </a:solidFill>
              </a:rPr>
              <a:t>. He mission </a:t>
            </a:r>
            <a:r>
              <a:rPr lang="en-US" sz="2800" dirty="0" err="1" smtClean="0">
                <a:solidFill>
                  <a:schemeClr val="bg1"/>
                </a:solidFill>
              </a:rPr>
              <a:t>atang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hian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programme</a:t>
            </a:r>
            <a:r>
              <a:rPr lang="en-US" sz="2800" dirty="0">
                <a:solidFill>
                  <a:schemeClr val="bg1"/>
                </a:solidFill>
              </a:rPr>
              <a:t> tam </a:t>
            </a:r>
            <a:r>
              <a:rPr lang="en-US" sz="2800" dirty="0" err="1">
                <a:solidFill>
                  <a:schemeClr val="bg1"/>
                </a:solidFill>
              </a:rPr>
              <a:t>tak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ruahman</a:t>
            </a:r>
            <a:r>
              <a:rPr lang="en-US" sz="2800" dirty="0">
                <a:solidFill>
                  <a:schemeClr val="bg1"/>
                </a:solidFill>
              </a:rPr>
              <a:t> a </a:t>
            </a:r>
            <a:r>
              <a:rPr lang="en-US" sz="2800" dirty="0" err="1">
                <a:solidFill>
                  <a:schemeClr val="bg1"/>
                </a:solidFill>
              </a:rPr>
              <a:t>ni</a:t>
            </a:r>
            <a:r>
              <a:rPr lang="en-US" sz="2800" dirty="0">
                <a:solidFill>
                  <a:schemeClr val="bg1"/>
                </a:solidFill>
              </a:rPr>
              <a:t> a, </a:t>
            </a:r>
            <a:r>
              <a:rPr lang="en-US" sz="2800" dirty="0" err="1">
                <a:solidFill>
                  <a:schemeClr val="bg1"/>
                </a:solidFill>
              </a:rPr>
              <a:t>chung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atanga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tanpuina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pek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theih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chu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hetiang</a:t>
            </a:r>
            <a:r>
              <a:rPr lang="en-US" sz="2800" dirty="0">
                <a:solidFill>
                  <a:schemeClr val="bg1"/>
                </a:solidFill>
              </a:rPr>
              <a:t> hi a </a:t>
            </a:r>
            <a:r>
              <a:rPr lang="en-US" sz="2800" dirty="0" err="1">
                <a:solidFill>
                  <a:schemeClr val="bg1"/>
                </a:solidFill>
              </a:rPr>
              <a:t>ni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361093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u="sng" dirty="0">
                <a:ln/>
                <a:solidFill>
                  <a:schemeClr val="accent3"/>
                </a:solidFill>
              </a:rPr>
              <a:t>MIDH HNUAIA TANPUI AWM THEI TE</a:t>
            </a:r>
            <a:r>
              <a:rPr lang="en-US" b="1" dirty="0">
                <a:ln/>
                <a:solidFill>
                  <a:schemeClr val="accent3"/>
                </a:solidFill>
              </a:rPr>
              <a:t/>
            </a:r>
            <a:br>
              <a:rPr lang="en-US" b="1" dirty="0">
                <a:ln/>
                <a:solidFill>
                  <a:schemeClr val="accent3"/>
                </a:solidFill>
              </a:rPr>
            </a:br>
            <a:endParaRPr lang="en-US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600201"/>
          <a:ext cx="8382000" cy="492587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19100"/>
                <a:gridCol w="3272204"/>
                <a:gridCol w="1337896"/>
                <a:gridCol w="3352800"/>
              </a:tblGrid>
              <a:tr h="5669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S/n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Particulars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Cost Norms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Pattern of Assistance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1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/>
                        <a:t>A</a:t>
                      </a:r>
                      <a:endParaRPr lang="en-US" sz="1400" b="1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Production of planting materials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8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1.       Hi-Tech Nursery (4 ha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Rs. 100 lakhs</a:t>
                      </a:r>
                      <a:endParaRPr lang="en-US" sz="1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Rs. 40 lakhs (40%) credit linked back ended subsidy</a:t>
                      </a:r>
                      <a:endParaRPr lang="en-US" sz="1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8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2.       Small Nursery (1 ha)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Rs. 15 </a:t>
                      </a:r>
                      <a:r>
                        <a:rPr lang="en-US" sz="1400" dirty="0" err="1"/>
                        <a:t>lakhs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Rs. 7.5 lakhs (50%) %) credit linked back ended subsidy</a:t>
                      </a:r>
                      <a:endParaRPr lang="en-US" sz="1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8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3.       Upgrading Nursery Infrastructure to meet accredit ion norms</a:t>
                      </a:r>
                      <a:endParaRPr lang="en-US" sz="1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Rs. 10 </a:t>
                      </a:r>
                      <a:r>
                        <a:rPr lang="en-US" sz="1400" dirty="0" err="1"/>
                        <a:t>lakhs</a:t>
                      </a:r>
                      <a:r>
                        <a:rPr lang="en-US" sz="1400" dirty="0"/>
                        <a:t> </a:t>
                      </a:r>
                      <a:endParaRPr lang="en-US" sz="1400" dirty="0" smtClean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(</a:t>
                      </a:r>
                      <a:r>
                        <a:rPr lang="en-US" sz="1400" dirty="0"/>
                        <a:t>4 ha)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Rs. 5 lakhs (50%)</a:t>
                      </a:r>
                      <a:endParaRPr lang="en-US" sz="1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8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4.       Setting up of new Tissue Culture Units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Rs. 250 lakhs</a:t>
                      </a:r>
                      <a:endParaRPr lang="en-US" sz="1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Rs. 100 </a:t>
                      </a:r>
                      <a:r>
                        <a:rPr lang="en-US" sz="1400" dirty="0" err="1"/>
                        <a:t>lakhs</a:t>
                      </a:r>
                      <a:r>
                        <a:rPr lang="en-US" sz="1400" dirty="0"/>
                        <a:t> (40%) credit linked back ended subsidy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8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5.       Seed production for vegetables and spices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 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1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a)      Open pollinated</a:t>
                      </a:r>
                      <a:endParaRPr lang="en-US" sz="1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Rs. 35,000/ha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50% limited to 5ha (Rs. 87,500)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6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b)      Hybrid seeds</a:t>
                      </a:r>
                      <a:endParaRPr lang="en-US" sz="1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Rs. 1.50 </a:t>
                      </a:r>
                      <a:r>
                        <a:rPr lang="en-US" sz="1400" dirty="0" err="1" smtClean="0"/>
                        <a:t>lakhs</a:t>
                      </a:r>
                      <a:r>
                        <a:rPr lang="en-US" sz="1400" dirty="0" smtClean="0"/>
                        <a:t> per ha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50% limited to 5ha (Rs. 3.75 </a:t>
                      </a:r>
                      <a:r>
                        <a:rPr lang="en-US" sz="1400" dirty="0" err="1"/>
                        <a:t>lakhs</a:t>
                      </a:r>
                      <a:r>
                        <a:rPr lang="en-US" sz="1400" dirty="0"/>
                        <a:t>)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56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6.       Seed Infrastructure (handling, processing, packing storage of seeds etc. of seeds meant for use as seed material for cultivation of horticultural crops)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Rs. 200 </a:t>
                      </a:r>
                      <a:r>
                        <a:rPr lang="en-US" sz="1400" dirty="0" err="1"/>
                        <a:t>lakhs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Rs. 100 </a:t>
                      </a:r>
                      <a:r>
                        <a:rPr lang="en-US" sz="1400" dirty="0" err="1"/>
                        <a:t>lakhs</a:t>
                      </a:r>
                      <a:r>
                        <a:rPr lang="en-US" sz="1400" dirty="0"/>
                        <a:t> (50%) credit linked </a:t>
                      </a:r>
                      <a:r>
                        <a:rPr lang="en-US" sz="1400" dirty="0" err="1"/>
                        <a:t>backended</a:t>
                      </a:r>
                      <a:r>
                        <a:rPr lang="en-US" sz="1400" dirty="0"/>
                        <a:t> subsidy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304800"/>
          <a:ext cx="8382000" cy="62484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19100"/>
                <a:gridCol w="3272204"/>
                <a:gridCol w="1718896"/>
                <a:gridCol w="2971800"/>
              </a:tblGrid>
              <a:tr h="4998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B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Area Expansion of fruit crops (max. 4ha per beneficiary)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</a:tr>
              <a:tr h="7498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a) Integrated package with drip irrigation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Rs. 1 lakh to 5.5 lakhs/ha based on crops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50 % for 2-3 yrs for the cost of planting materials, drip material, </a:t>
                      </a:r>
                      <a:r>
                        <a:rPr lang="en-US" sz="1400" dirty="0" smtClean="0"/>
                        <a:t>INM/IPM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Rs. 50,000 – 2,75,000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</a:tr>
              <a:tr h="7498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b) Without Integration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Rs. 60,000 to Rs. 1,25,000/ha based on crops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50 % for 2-3 yrs for the cost of planting materials, </a:t>
                      </a:r>
                      <a:r>
                        <a:rPr lang="en-US" sz="1400" dirty="0" smtClean="0"/>
                        <a:t>INM/IPM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Rs. 30,000 – 62,500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</a:tr>
              <a:tr h="7498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/>
                        <a:t>C</a:t>
                      </a:r>
                      <a:endParaRPr lang="en-US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Area expansion of Vegetables (max 2 ha per beneficiary)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Rs. 50,000 per ha for hybrid only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50</a:t>
                      </a:r>
                      <a:r>
                        <a:rPr lang="en-US" sz="1400" dirty="0" smtClean="0"/>
                        <a:t>%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Rs. 25,000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</a:tr>
              <a:tr h="4998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a) Production Unit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Rs. 20 lakhs per unit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40% credit-linked back ended </a:t>
                      </a:r>
                      <a:r>
                        <a:rPr lang="en-US" sz="1400" dirty="0" smtClean="0"/>
                        <a:t>subsidy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Rs. 10 </a:t>
                      </a:r>
                      <a:r>
                        <a:rPr lang="en-US" sz="1400" dirty="0" err="1" smtClean="0">
                          <a:latin typeface="Calibri"/>
                          <a:ea typeface="Times New Roman"/>
                          <a:cs typeface="Times New Roman"/>
                        </a:rPr>
                        <a:t>lakhs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</a:tr>
              <a:tr h="4998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b) Spawn making unit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Rs. 15 lakhs per unit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40</a:t>
                      </a:r>
                      <a:r>
                        <a:rPr lang="en-US" sz="1400" dirty="0" smtClean="0"/>
                        <a:t>% </a:t>
                      </a:r>
                      <a:r>
                        <a:rPr lang="en-US" sz="1400" dirty="0"/>
                        <a:t>credit-linked back ended </a:t>
                      </a:r>
                      <a:r>
                        <a:rPr lang="en-US" sz="1400" dirty="0" smtClean="0"/>
                        <a:t>subsidy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Rs. 7.5 </a:t>
                      </a: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lakhs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</a:tr>
              <a:tr h="4998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c) Compost making unit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Rs. 20 lakh per unit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40% credit-linked back ended </a:t>
                      </a:r>
                      <a:r>
                        <a:rPr lang="en-US" sz="1400" dirty="0" smtClean="0"/>
                        <a:t>subsidy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Rs. 10 </a:t>
                      </a: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lakhs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</a:tr>
              <a:tr h="4998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/>
                        <a:t>D</a:t>
                      </a:r>
                      <a:endParaRPr lang="en-US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Area expansion of flowers (max 2 ha per beneficiary)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</a:tr>
              <a:tr h="2499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a) Cut flowers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Rs. 1.0 lakh/ha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50</a:t>
                      </a:r>
                      <a:r>
                        <a:rPr lang="en-US" sz="1400" dirty="0" smtClean="0"/>
                        <a:t>%    Rs. 50,000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</a:tr>
              <a:tr h="2499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 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b) Bulbous flowers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Rs. 1.5 lakh/ha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50</a:t>
                      </a:r>
                      <a:r>
                        <a:rPr lang="en-US" sz="1400" dirty="0" smtClean="0"/>
                        <a:t>%</a:t>
                      </a:r>
                      <a:r>
                        <a:rPr lang="en-US" sz="1400" dirty="0" smtClean="0"/>
                        <a:t>    Rs. 75,000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</a:tr>
              <a:tr h="2499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c) Loose flowers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Rs. 0.4 lakh/ha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50</a:t>
                      </a:r>
                      <a:r>
                        <a:rPr lang="en-US" sz="1400" dirty="0" smtClean="0"/>
                        <a:t>%</a:t>
                      </a:r>
                      <a:r>
                        <a:rPr lang="en-US" sz="1400" dirty="0" smtClean="0"/>
                        <a:t>    Rs. 20,000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</a:tr>
              <a:tr h="2499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/>
                        <a:t>E</a:t>
                      </a:r>
                      <a:endParaRPr lang="en-US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Area expansion of loose flowers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 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</a:tr>
              <a:tr h="2499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a) Seed &amp; Rhizomatic Spices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Rs. 0.3 </a:t>
                      </a:r>
                      <a:r>
                        <a:rPr lang="en-US" sz="1400" dirty="0" err="1"/>
                        <a:t>lakh</a:t>
                      </a:r>
                      <a:r>
                        <a:rPr lang="en-US" sz="1400" dirty="0"/>
                        <a:t>/ha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50</a:t>
                      </a:r>
                      <a:r>
                        <a:rPr lang="en-US" sz="1400" dirty="0" smtClean="0"/>
                        <a:t>%</a:t>
                      </a:r>
                      <a:r>
                        <a:rPr lang="en-US" sz="1400" dirty="0" smtClean="0"/>
                        <a:t>    Rs. 15,000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</a:tr>
              <a:tr h="2499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b) Perennial Spices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Rs. 0.5 lakh/ha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50</a:t>
                      </a:r>
                      <a:r>
                        <a:rPr lang="en-US" sz="1400" dirty="0" smtClean="0"/>
                        <a:t>%   </a:t>
                      </a:r>
                      <a:r>
                        <a:rPr lang="en-US" sz="1400" dirty="0" smtClean="0"/>
                        <a:t> Rs. 25,000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828" marR="57828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762000"/>
          <a:ext cx="8610600" cy="566417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30531"/>
                <a:gridCol w="3361445"/>
                <a:gridCol w="2075424"/>
                <a:gridCol w="2743200"/>
              </a:tblGrid>
              <a:tr h="5499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F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Area expansion of Cashew on Cocoa (max 4 ha per beneficiary)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</a:tr>
              <a:tr h="5499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a) Integrated with drip irrigation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Rs. 1.0 lakh/ha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50% for 3yrs for the cost of planting material, drip and </a:t>
                      </a:r>
                      <a:r>
                        <a:rPr lang="en-US" sz="1400" dirty="0" smtClean="0"/>
                        <a:t>INM/IPM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 Rs. 50,000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</a:tr>
              <a:tr h="5499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b) Without Integration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Rs. 0.5 lakh/ha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50% for 3yrs for the cost of planting material and </a:t>
                      </a:r>
                      <a:r>
                        <a:rPr lang="en-US" sz="1400" dirty="0" smtClean="0"/>
                        <a:t>INM/IPM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 Rs. 25,000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</a:tr>
              <a:tr h="2749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/>
                        <a:t>G</a:t>
                      </a:r>
                      <a:endParaRPr lang="en-US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Creation of Water Sources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 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</a:tr>
              <a:tr h="2749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a) Community Water Tank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Rs. 25 lakh/unit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100% for group of farmers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</a:tr>
              <a:tr h="3909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b) Individual Water Tank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Rs. 1.80 lakh per unit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50</a:t>
                      </a:r>
                      <a:r>
                        <a:rPr lang="en-US" sz="1400" dirty="0" smtClean="0"/>
                        <a:t>%   </a:t>
                      </a:r>
                      <a:r>
                        <a:rPr lang="en-US" sz="1400" dirty="0" smtClean="0"/>
                        <a:t> Rs. 90,000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</a:tr>
              <a:tr h="5499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/>
                        <a:t>H</a:t>
                      </a:r>
                      <a:endParaRPr lang="en-US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Protected cultivation (max 4,000 </a:t>
                      </a:r>
                      <a:r>
                        <a:rPr lang="en-US" sz="1400" b="1" dirty="0" err="1"/>
                        <a:t>Sqm</a:t>
                      </a:r>
                      <a:r>
                        <a:rPr lang="en-US" sz="1400" b="1" dirty="0"/>
                        <a:t> per beneficiary)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 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</a:tr>
              <a:tr h="7454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a) Fou &amp; pad system Greenhouse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Rs. 1610 to Rs 1898 per Sqm based on size of area (500-4000)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50</a:t>
                      </a:r>
                      <a:r>
                        <a:rPr lang="en-US" sz="1400" dirty="0" smtClean="0"/>
                        <a:t>%   </a:t>
                      </a:r>
                      <a:r>
                        <a:rPr lang="en-US" sz="1400" dirty="0" smtClean="0"/>
                        <a:t> Rs. 805  -  Rs. 949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b) Tubular structure greenhouse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Rs. 970 to Rs 1219 per Sqm based on size of area 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50%    Rs. 485  -  Rs. 609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</a:tr>
              <a:tr h="2749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c) Wooden structure greenhouse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Rs. 621/Sqm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50%     </a:t>
                      </a:r>
                      <a:r>
                        <a:rPr lang="en-US" sz="1400" dirty="0" smtClean="0"/>
                        <a:t>Rs. 310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</a:tr>
              <a:tr h="2749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d) Bamboo structure greenhouse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Rs. 518/</a:t>
                      </a:r>
                      <a:r>
                        <a:rPr lang="en-US" sz="1400" dirty="0" err="1"/>
                        <a:t>Sqm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50%     Rs. 259</a:t>
                      </a: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</a:tr>
              <a:tr h="2749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e) Tubular structure shadenet house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Rs. 816/Sqm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50%     Rs. 408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2856" marR="62856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381001"/>
          <a:ext cx="8686800" cy="4953001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34340"/>
                <a:gridCol w="3391194"/>
                <a:gridCol w="2422866"/>
                <a:gridCol w="2438400"/>
              </a:tblGrid>
              <a:tr h="5089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I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Cost of planting materials and cultivation in </a:t>
                      </a:r>
                      <a:r>
                        <a:rPr lang="en-US" sz="1400" b="1" dirty="0" smtClean="0"/>
                        <a:t>poly houses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 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</a:tr>
              <a:tr h="5816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a) High value vegetables (Tomato/Capsixum etc)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Rs. 140/Sqm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50%     Rs. 70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</a:tr>
              <a:tr h="3421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b) Orchid and </a:t>
                      </a:r>
                      <a:r>
                        <a:rPr lang="en-US" sz="1400" dirty="0" err="1"/>
                        <a:t>Anthurium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Rs. 700/Sqm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50%     Rs. 350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</a:tr>
              <a:tr h="3421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c) Carnation &amp; Gerbera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Rs. 610/Sqm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50%     Rs. 305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</a:tr>
              <a:tr h="3421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d) Rose and Lilium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Rs. 426/Sqm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50%     Rs. 213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</a:tr>
              <a:tr h="3421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/>
                        <a:t>J</a:t>
                      </a:r>
                      <a:endParaRPr lang="en-US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Horticulture </a:t>
                      </a:r>
                      <a:r>
                        <a:rPr lang="en-US" sz="1400" b="1" dirty="0" smtClean="0"/>
                        <a:t>Mechanization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</a:tr>
              <a:tr h="3421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a) Tractor (upto 20hp)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Rs. 3 lakh/unit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Rs. 1.00 </a:t>
                      </a:r>
                      <a:r>
                        <a:rPr lang="en-US" sz="1400" dirty="0" err="1" smtClean="0"/>
                        <a:t>lakh</a:t>
                      </a:r>
                      <a:r>
                        <a:rPr lang="en-US" sz="1400" dirty="0" smtClean="0"/>
                        <a:t> (Max)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</a:tr>
              <a:tr h="3421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b) Power tiller (below 8BHP)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Rs. 1 lakh/unit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Rs. 0.5 </a:t>
                      </a:r>
                      <a:r>
                        <a:rPr lang="en-US" sz="1400" dirty="0" err="1" smtClean="0"/>
                        <a:t>lakh</a:t>
                      </a:r>
                      <a:r>
                        <a:rPr lang="en-US" sz="1400" dirty="0" smtClean="0"/>
                        <a:t>   (50%)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</a:tr>
              <a:tr h="3464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c) Power Tiller (above 8BHP)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Rs. 1.5 </a:t>
                      </a:r>
                      <a:r>
                        <a:rPr lang="en-US" sz="1400" dirty="0" err="1"/>
                        <a:t>lakh</a:t>
                      </a:r>
                      <a:r>
                        <a:rPr lang="en-US" sz="1400" dirty="0"/>
                        <a:t>/unit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Rs. 0.75 </a:t>
                      </a:r>
                      <a:r>
                        <a:rPr lang="en-US" sz="1400" dirty="0" err="1" smtClean="0"/>
                        <a:t>lakh</a:t>
                      </a:r>
                      <a:r>
                        <a:rPr lang="en-US" sz="1400" dirty="0" smtClean="0"/>
                        <a:t> (50%)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</a:tr>
              <a:tr h="4362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d) Self-propelled horticulture machinery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Rs. 2.5 lakh/unit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Rs. 1.25 </a:t>
                      </a:r>
                      <a:r>
                        <a:rPr lang="en-US" sz="1400" dirty="0" err="1" smtClean="0"/>
                        <a:t>lakh</a:t>
                      </a:r>
                      <a:r>
                        <a:rPr lang="en-US" sz="1400" dirty="0" smtClean="0"/>
                        <a:t>  (50%)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</a:tr>
              <a:tr h="1026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 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e) Plant protection equipments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Rs. 1200 to Rs. 20,000 based on equipments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50</a:t>
                      </a:r>
                      <a:r>
                        <a:rPr lang="en-US" sz="1400" dirty="0" smtClean="0"/>
                        <a:t>%    Rs. 600 – Rs. 10,000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305" marR="63305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" y="5715000"/>
            <a:ext cx="845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MIDH </a:t>
            </a:r>
            <a:r>
              <a:rPr lang="en-US" sz="2000" dirty="0" err="1" smtClean="0">
                <a:solidFill>
                  <a:schemeClr val="bg1"/>
                </a:solidFill>
              </a:rPr>
              <a:t>hnuaia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programme</a:t>
            </a:r>
            <a:r>
              <a:rPr lang="en-US" sz="2000" dirty="0" smtClean="0">
                <a:solidFill>
                  <a:schemeClr val="bg1"/>
                </a:solidFill>
              </a:rPr>
              <a:t>/scheme </a:t>
            </a:r>
            <a:r>
              <a:rPr lang="en-US" sz="2000" dirty="0" err="1" smtClean="0">
                <a:solidFill>
                  <a:schemeClr val="bg1"/>
                </a:solidFill>
              </a:rPr>
              <a:t>hrang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hrang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hmang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hian</a:t>
            </a:r>
            <a:r>
              <a:rPr lang="en-US" sz="2000" dirty="0" smtClean="0">
                <a:solidFill>
                  <a:schemeClr val="bg1"/>
                </a:solidFill>
              </a:rPr>
              <a:t> Horticulture lama </a:t>
            </a:r>
            <a:r>
              <a:rPr lang="en-US" sz="2000" dirty="0" err="1" smtClean="0">
                <a:solidFill>
                  <a:schemeClr val="bg1"/>
                </a:solidFill>
              </a:rPr>
              <a:t>tui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thalai</a:t>
            </a:r>
            <a:r>
              <a:rPr lang="en-US" sz="2000" dirty="0" smtClean="0">
                <a:solidFill>
                  <a:schemeClr val="bg1"/>
                </a:solidFill>
              </a:rPr>
              <a:t>/farmer </a:t>
            </a:r>
            <a:r>
              <a:rPr lang="en-US" sz="2000" dirty="0" smtClean="0">
                <a:solidFill>
                  <a:schemeClr val="bg1"/>
                </a:solidFill>
              </a:rPr>
              <a:t>ten </a:t>
            </a:r>
            <a:r>
              <a:rPr lang="en-US" sz="2000" dirty="0" err="1" smtClean="0">
                <a:solidFill>
                  <a:schemeClr val="bg1"/>
                </a:solidFill>
              </a:rPr>
              <a:t>eizawnna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bul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kan</a:t>
            </a:r>
            <a:r>
              <a:rPr lang="en-US" sz="2000" dirty="0" smtClean="0">
                <a:solidFill>
                  <a:schemeClr val="bg1"/>
                </a:solidFill>
              </a:rPr>
              <a:t> tan </a:t>
            </a:r>
            <a:r>
              <a:rPr lang="en-US" sz="2000" dirty="0" err="1" smtClean="0">
                <a:solidFill>
                  <a:schemeClr val="bg1"/>
                </a:solidFill>
              </a:rPr>
              <a:t>theih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ngei</a:t>
            </a:r>
            <a:r>
              <a:rPr lang="en-US" sz="2000" dirty="0" smtClean="0">
                <a:solidFill>
                  <a:schemeClr val="bg1"/>
                </a:solidFill>
              </a:rPr>
              <a:t> ka </a:t>
            </a:r>
            <a:r>
              <a:rPr lang="en-US" sz="2000" dirty="0" err="1" smtClean="0">
                <a:solidFill>
                  <a:schemeClr val="bg1"/>
                </a:solidFill>
              </a:rPr>
              <a:t>beisei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/>
            <a:r>
              <a:rPr lang="en-US" sz="3600" b="1" dirty="0" err="1" smtClean="0">
                <a:ln/>
                <a:solidFill>
                  <a:schemeClr val="accent3"/>
                </a:solidFill>
              </a:rPr>
              <a:t>Rastrya</a:t>
            </a:r>
            <a:r>
              <a:rPr lang="en-US" sz="36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3600" b="1" dirty="0" err="1" smtClean="0">
                <a:ln/>
                <a:solidFill>
                  <a:schemeClr val="accent3"/>
                </a:solidFill>
              </a:rPr>
              <a:t>Krishi</a:t>
            </a:r>
            <a:r>
              <a:rPr lang="en-US" sz="36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3600" b="1" dirty="0" err="1" smtClean="0">
                <a:ln/>
                <a:solidFill>
                  <a:schemeClr val="accent3"/>
                </a:solidFill>
              </a:rPr>
              <a:t>Vygian</a:t>
            </a:r>
            <a:r>
              <a:rPr lang="en-US" sz="36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3600" b="1" dirty="0" err="1" smtClean="0">
                <a:ln/>
                <a:solidFill>
                  <a:schemeClr val="accent3"/>
                </a:solidFill>
              </a:rPr>
              <a:t>Yajona</a:t>
            </a:r>
            <a:r>
              <a:rPr lang="en-US" sz="3600" b="1" dirty="0" smtClean="0">
                <a:ln/>
                <a:solidFill>
                  <a:schemeClr val="accent3"/>
                </a:solidFill>
              </a:rPr>
              <a:t> (RKVY)</a:t>
            </a:r>
            <a:endParaRPr lang="en-US" sz="3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144779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He </a:t>
            </a:r>
            <a:r>
              <a:rPr lang="en-US" dirty="0">
                <a:solidFill>
                  <a:schemeClr val="bg1"/>
                </a:solidFill>
              </a:rPr>
              <a:t>scheme hi </a:t>
            </a:r>
            <a:r>
              <a:rPr lang="en-US" dirty="0" err="1">
                <a:solidFill>
                  <a:schemeClr val="bg1"/>
                </a:solidFill>
              </a:rPr>
              <a:t>chu</a:t>
            </a:r>
            <a:r>
              <a:rPr lang="en-US" dirty="0">
                <a:solidFill>
                  <a:schemeClr val="bg1"/>
                </a:solidFill>
              </a:rPr>
              <a:t> State </a:t>
            </a:r>
            <a:r>
              <a:rPr lang="en-US" dirty="0" err="1" smtClean="0">
                <a:solidFill>
                  <a:schemeClr val="bg1"/>
                </a:solidFill>
              </a:rPr>
              <a:t>Sorkar</a:t>
            </a:r>
            <a:r>
              <a:rPr lang="en-US" dirty="0" smtClean="0">
                <a:solidFill>
                  <a:schemeClr val="bg1"/>
                </a:solidFill>
              </a:rPr>
              <a:t>-in Agriculture/ Horticulture </a:t>
            </a:r>
            <a:r>
              <a:rPr lang="en-US" dirty="0" err="1">
                <a:solidFill>
                  <a:schemeClr val="bg1"/>
                </a:solidFill>
              </a:rPr>
              <a:t>programme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tana</a:t>
            </a:r>
            <a:r>
              <a:rPr lang="en-US" dirty="0">
                <a:solidFill>
                  <a:schemeClr val="bg1"/>
                </a:solidFill>
              </a:rPr>
              <a:t> budget a </a:t>
            </a:r>
            <a:r>
              <a:rPr lang="en-US" dirty="0" err="1">
                <a:solidFill>
                  <a:schemeClr val="bg1"/>
                </a:solidFill>
              </a:rPr>
              <a:t>dah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doletna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leh</a:t>
            </a:r>
            <a:r>
              <a:rPr lang="en-US" dirty="0">
                <a:solidFill>
                  <a:schemeClr val="bg1"/>
                </a:solidFill>
              </a:rPr>
              <a:t> a </a:t>
            </a:r>
            <a:r>
              <a:rPr lang="en-US" dirty="0" err="1">
                <a:solidFill>
                  <a:schemeClr val="bg1"/>
                </a:solidFill>
              </a:rPr>
              <a:t>tlakchham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phuhruksak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tumna</a:t>
            </a:r>
            <a:r>
              <a:rPr lang="en-US" dirty="0">
                <a:solidFill>
                  <a:schemeClr val="bg1"/>
                </a:solidFill>
              </a:rPr>
              <a:t> a </a:t>
            </a:r>
            <a:r>
              <a:rPr lang="en-US" dirty="0" err="1">
                <a:solidFill>
                  <a:schemeClr val="bg1"/>
                </a:solidFill>
              </a:rPr>
              <a:t>nih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avangin</a:t>
            </a:r>
            <a:r>
              <a:rPr lang="en-US" dirty="0">
                <a:solidFill>
                  <a:schemeClr val="bg1"/>
                </a:solidFill>
              </a:rPr>
              <a:t> a </a:t>
            </a:r>
            <a:r>
              <a:rPr lang="en-US" dirty="0" err="1">
                <a:solidFill>
                  <a:schemeClr val="bg1"/>
                </a:solidFill>
              </a:rPr>
              <a:t>kal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thei</a:t>
            </a:r>
            <a:r>
              <a:rPr lang="en-US" dirty="0">
                <a:solidFill>
                  <a:schemeClr val="bg1"/>
                </a:solidFill>
              </a:rPr>
              <a:t> dawn </a:t>
            </a:r>
            <a:r>
              <a:rPr lang="en-US" dirty="0" err="1">
                <a:solidFill>
                  <a:schemeClr val="bg1"/>
                </a:solidFill>
              </a:rPr>
              <a:t>em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sawi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theih</a:t>
            </a:r>
            <a:r>
              <a:rPr lang="en-US" dirty="0">
                <a:solidFill>
                  <a:schemeClr val="bg1"/>
                </a:solidFill>
              </a:rPr>
              <a:t> a </a:t>
            </a:r>
            <a:r>
              <a:rPr lang="en-US" dirty="0" err="1">
                <a:solidFill>
                  <a:schemeClr val="bg1"/>
                </a:solidFill>
              </a:rPr>
              <a:t>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lova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tanpuina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theih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pawh</a:t>
            </a:r>
            <a:r>
              <a:rPr lang="en-US" dirty="0">
                <a:solidFill>
                  <a:schemeClr val="bg1"/>
                </a:solidFill>
              </a:rPr>
              <a:t> MIDH norms </a:t>
            </a:r>
            <a:r>
              <a:rPr lang="en-US" dirty="0" err="1">
                <a:solidFill>
                  <a:schemeClr val="bg1"/>
                </a:solidFill>
              </a:rPr>
              <a:t>zulzuia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kalpui</a:t>
            </a:r>
            <a:r>
              <a:rPr lang="en-US" dirty="0">
                <a:solidFill>
                  <a:schemeClr val="bg1"/>
                </a:solidFill>
              </a:rPr>
              <a:t> a </a:t>
            </a:r>
            <a:r>
              <a:rPr lang="en-US" dirty="0" err="1">
                <a:solidFill>
                  <a:schemeClr val="bg1"/>
                </a:solidFill>
              </a:rPr>
              <a:t>ni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590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normalizeH="0" baseline="0" noProof="0" dirty="0" smtClean="0">
                <a:ln/>
                <a:solidFill>
                  <a:schemeClr val="accent3"/>
                </a:solidFill>
                <a:uLnTx/>
                <a:uFillTx/>
                <a:latin typeface="+mj-lt"/>
                <a:ea typeface="+mj-ea"/>
                <a:cs typeface="+mj-cs"/>
              </a:rPr>
              <a:t>OFWM under NMSA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3962400"/>
            <a:ext cx="82296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1588" marR="0" lvl="0" indent="-1588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 mission </a:t>
            </a:r>
            <a:r>
              <a:rPr kumimoji="0" lang="en-US" sz="4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hnuaiah</a:t>
            </a: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4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hian</a:t>
            </a: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4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thlai</a:t>
            </a: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4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tuipekna</a:t>
            </a: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lam </a:t>
            </a:r>
            <a:r>
              <a:rPr kumimoji="0" lang="en-US" sz="4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kalpui</a:t>
            </a: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a </a:t>
            </a:r>
            <a:r>
              <a:rPr kumimoji="0" lang="en-US" sz="4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ni</a:t>
            </a: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a. </a:t>
            </a:r>
            <a:r>
              <a:rPr kumimoji="0" lang="en-US" sz="4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tangkai</a:t>
            </a: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taka </a:t>
            </a:r>
            <a:r>
              <a:rPr kumimoji="0" lang="en-US" sz="4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hman</a:t>
            </a: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4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dan</a:t>
            </a: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4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ngaihtuah</a:t>
            </a: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a </a:t>
            </a:r>
            <a:r>
              <a:rPr kumimoji="0" lang="en-US" sz="4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pawimawh</a:t>
            </a: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4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hle</a:t>
            </a: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a </a:t>
            </a:r>
            <a:r>
              <a:rPr kumimoji="0" lang="en-US" sz="4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ni</a:t>
            </a: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 State Matching Share </a:t>
            </a:r>
            <a:r>
              <a:rPr kumimoji="0" lang="en-US" sz="4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ngai</a:t>
            </a: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a </a:t>
            </a:r>
            <a:r>
              <a:rPr kumimoji="0" lang="en-US" sz="4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ni</a:t>
            </a: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a, </a:t>
            </a:r>
            <a:r>
              <a:rPr kumimoji="0" lang="en-US" sz="4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hetiangin</a:t>
            </a: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Gov’t</a:t>
            </a: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of India	-	50%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Farmer		-	40%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State		-	10%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143000"/>
            <a:ext cx="7696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Coconut </a:t>
            </a:r>
            <a:r>
              <a:rPr lang="en-US" sz="2400" dirty="0" smtClean="0">
                <a:solidFill>
                  <a:schemeClr val="bg1"/>
                </a:solidFill>
              </a:rPr>
              <a:t>Board</a:t>
            </a:r>
          </a:p>
          <a:p>
            <a:pPr lvl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Cashew Board</a:t>
            </a:r>
          </a:p>
          <a:p>
            <a:pPr lvl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Tea Board</a:t>
            </a:r>
          </a:p>
          <a:p>
            <a:pPr lvl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Spices Board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National Horticulture Board etc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lvl="0" algn="just"/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Heng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Board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hrang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hrang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te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hian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programme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kalpui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dan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leh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financial assistance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pek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dan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hrang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theuh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an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nei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chipchiar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in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sawi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lo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mai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ila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chutih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rual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erawh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chuan NHB Scheme/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Programme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kalpui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dan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leh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kan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hlawkpui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theih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dan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tur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tlangpui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tarlan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tum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ila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kan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tangkaipui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ngei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 ka </a:t>
            </a:r>
            <a:r>
              <a:rPr lang="en-US" sz="2400" dirty="0" err="1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beisei</a:t>
            </a:r>
            <a:r>
              <a:rPr lang="en-US" sz="2400" dirty="0" smtClean="0">
                <a:solidFill>
                  <a:schemeClr val="bg1"/>
                </a:solidFill>
                <a:ea typeface="Times New Roman" pitchFamily="18" charset="0"/>
                <a:cs typeface="Mizo Times" pitchFamily="18" charset="0"/>
              </a:rPr>
              <a:t>. </a:t>
            </a:r>
            <a:endParaRPr lang="en-US" sz="36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457200"/>
            <a:ext cx="7543800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 algn="ctr">
              <a:buNone/>
            </a:pPr>
            <a:r>
              <a:rPr lang="en-US" sz="3200" b="1" dirty="0" smtClean="0">
                <a:ln/>
                <a:solidFill>
                  <a:schemeClr val="accent3"/>
                </a:solidFill>
              </a:rPr>
              <a:t>Board </a:t>
            </a:r>
            <a:r>
              <a:rPr lang="en-US" sz="3200" b="1" dirty="0" err="1" smtClean="0">
                <a:ln/>
                <a:solidFill>
                  <a:schemeClr val="accent3"/>
                </a:solidFill>
              </a:rPr>
              <a:t>hrang</a:t>
            </a:r>
            <a:r>
              <a:rPr lang="en-US" sz="32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</a:rPr>
              <a:t>hrang</a:t>
            </a:r>
            <a:r>
              <a:rPr lang="en-US" sz="32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</a:rPr>
              <a:t>te</a:t>
            </a:r>
            <a:endParaRPr lang="en-US" sz="3200" b="1" dirty="0" smtClean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1796</Words>
  <Application>Microsoft Office PowerPoint</Application>
  <PresentationFormat>On-screen Show (4:3)</PresentationFormat>
  <Paragraphs>581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FINANCIAL ASSISTANCE AVAILABLE FOR PROMOTION OF HORTICULTURE</vt:lpstr>
      <vt:lpstr>Slide 2</vt:lpstr>
      <vt:lpstr>Mission for Integrated Development of Horticulture (MIDH)</vt:lpstr>
      <vt:lpstr>MIDH HNUAIA TANPUI AWM THEI TE </vt:lpstr>
      <vt:lpstr>Slide 5</vt:lpstr>
      <vt:lpstr>Slide 6</vt:lpstr>
      <vt:lpstr>Slide 7</vt:lpstr>
      <vt:lpstr>Rastrya Krishi Vygian Yajona (RKVY)</vt:lpstr>
      <vt:lpstr>Slide 9</vt:lpstr>
      <vt:lpstr>Cost Norms leh Pattern of Assistance chu a hnuaia tarlan ang hi a  ni e. COST NORMS FOR OPEN FIELD UNDER NATIONAL HORTICULTURE BOARD SCHEMES </vt:lpstr>
      <vt:lpstr>NB: 1. Minimum area of the project is 2 ha (5 acres)  2. Maximum limit of assistance per project is Rs. 37.50 lakh in NE &amp;       Hilly Areas </vt:lpstr>
      <vt:lpstr>COST NORMS FOR PROTECTED CULTIVATION UNDER NHB SCHEMES</vt:lpstr>
      <vt:lpstr>Norms of Technology Add-on Components and other essential components of Integrated Commercial Horticulture Projects </vt:lpstr>
      <vt:lpstr>Slide 14</vt:lpstr>
      <vt:lpstr>Slide 15</vt:lpstr>
      <vt:lpstr>SUBSIDY  HMUH  THEIH  DAN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ASSISTANCE AVAILABLE FOR PROMOTION OF HORTICULTURE   By : T. Liankunga, ADHO, Kolasib. </dc:title>
  <dc:creator>David</dc:creator>
  <cp:lastModifiedBy>David</cp:lastModifiedBy>
  <cp:revision>19</cp:revision>
  <dcterms:created xsi:type="dcterms:W3CDTF">2006-08-16T00:00:00Z</dcterms:created>
  <dcterms:modified xsi:type="dcterms:W3CDTF">2015-05-25T07:52:15Z</dcterms:modified>
</cp:coreProperties>
</file>